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101A8-DF91-4778-90B0-7A5F3F1F68C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FDF9A70-0818-4095-BF10-0EEC10E34C6B}">
      <dgm:prSet phldrT="[文本]" custT="1"/>
      <dgm:spPr/>
      <dgm:t>
        <a:bodyPr/>
        <a:lstStyle/>
        <a:p>
          <a:r>
            <a:rPr lang="zh-CN" altLang="en-US" sz="3600" dirty="0" smtClean="0"/>
            <a:t>版面费</a:t>
          </a:r>
          <a:endParaRPr lang="zh-CN" altLang="en-US" sz="3600" dirty="0"/>
        </a:p>
      </dgm:t>
    </dgm:pt>
    <dgm:pt modelId="{4BFCB9CA-956B-4815-B6CD-26F98111CA95}" type="parTrans" cxnId="{3FD01D15-61C1-45C9-ADD4-95F1D444E3F1}">
      <dgm:prSet/>
      <dgm:spPr/>
      <dgm:t>
        <a:bodyPr/>
        <a:lstStyle/>
        <a:p>
          <a:endParaRPr lang="zh-CN" altLang="en-US"/>
        </a:p>
      </dgm:t>
    </dgm:pt>
    <dgm:pt modelId="{5A6DB02D-0C7D-4DF8-89C5-AA09BF94289C}" type="sibTrans" cxnId="{3FD01D15-61C1-45C9-ADD4-95F1D444E3F1}">
      <dgm:prSet/>
      <dgm:spPr/>
      <dgm:t>
        <a:bodyPr/>
        <a:lstStyle/>
        <a:p>
          <a:endParaRPr lang="zh-CN" altLang="en-US"/>
        </a:p>
      </dgm:t>
    </dgm:pt>
    <dgm:pt modelId="{FDCF9796-5348-416C-A070-F6D593E97E69}">
      <dgm:prSet phldrT="[文本]" custT="1"/>
      <dgm:spPr/>
      <dgm:t>
        <a:bodyPr/>
        <a:lstStyle/>
        <a:p>
          <a:r>
            <a:rPr lang="zh-CN" altLang="en-US" sz="2400" dirty="0" smtClean="0"/>
            <a:t>若在校内发表文章，由期刊中心开具收款单。</a:t>
          </a:r>
          <a:endParaRPr lang="zh-CN" altLang="en-US" sz="2400" dirty="0"/>
        </a:p>
      </dgm:t>
    </dgm:pt>
    <dgm:pt modelId="{6A185C26-09D9-4BDE-BF06-E326C015D518}" type="parTrans" cxnId="{1968AD92-63AA-4FC7-997F-3369B872FE60}">
      <dgm:prSet/>
      <dgm:spPr/>
      <dgm:t>
        <a:bodyPr/>
        <a:lstStyle/>
        <a:p>
          <a:endParaRPr lang="zh-CN" altLang="en-US"/>
        </a:p>
      </dgm:t>
    </dgm:pt>
    <dgm:pt modelId="{7685AF11-C91E-4952-A7BD-0AA865DA9C75}" type="sibTrans" cxnId="{1968AD92-63AA-4FC7-997F-3369B872FE60}">
      <dgm:prSet/>
      <dgm:spPr/>
      <dgm:t>
        <a:bodyPr/>
        <a:lstStyle/>
        <a:p>
          <a:endParaRPr lang="zh-CN" altLang="en-US"/>
        </a:p>
      </dgm:t>
    </dgm:pt>
    <dgm:pt modelId="{6DBF9CA6-6474-4DCB-9B4B-F1251CAF3B03}">
      <dgm:prSet phldrT="[文本]" custT="1"/>
      <dgm:spPr/>
      <dgm:t>
        <a:bodyPr/>
        <a:lstStyle/>
        <a:p>
          <a:r>
            <a:rPr lang="zh-CN" altLang="en-US" sz="3600" dirty="0" smtClean="0"/>
            <a:t>检索费</a:t>
          </a:r>
          <a:endParaRPr lang="zh-CN" altLang="en-US" sz="3600" dirty="0"/>
        </a:p>
      </dgm:t>
    </dgm:pt>
    <dgm:pt modelId="{2F2D07C8-6D3D-40CF-AEA8-3DDF632DF9A3}" type="parTrans" cxnId="{FB12D9C6-6D75-4B90-A3AB-6C067FC5A46B}">
      <dgm:prSet/>
      <dgm:spPr/>
      <dgm:t>
        <a:bodyPr/>
        <a:lstStyle/>
        <a:p>
          <a:endParaRPr lang="zh-CN" altLang="en-US"/>
        </a:p>
      </dgm:t>
    </dgm:pt>
    <dgm:pt modelId="{DC89812F-7A22-4CA4-AC1D-F6941FE8AAB0}" type="sibTrans" cxnId="{FB12D9C6-6D75-4B90-A3AB-6C067FC5A46B}">
      <dgm:prSet/>
      <dgm:spPr/>
      <dgm:t>
        <a:bodyPr/>
        <a:lstStyle/>
        <a:p>
          <a:endParaRPr lang="zh-CN" altLang="en-US"/>
        </a:p>
      </dgm:t>
    </dgm:pt>
    <dgm:pt modelId="{BFB529B3-5E57-4E11-8295-E0F4B4E87453}">
      <dgm:prSet phldrT="[文本]" custT="1"/>
      <dgm:spPr/>
      <dgm:t>
        <a:bodyPr/>
        <a:lstStyle/>
        <a:p>
          <a:pPr algn="l"/>
          <a:r>
            <a:rPr lang="zh-CN" altLang="en-US" sz="2400" dirty="0" smtClean="0"/>
            <a:t>若在校内图书馆检索，由图书馆开具收款单。</a:t>
          </a:r>
          <a:endParaRPr lang="zh-CN" altLang="en-US" sz="2400" dirty="0"/>
        </a:p>
      </dgm:t>
    </dgm:pt>
    <dgm:pt modelId="{BFF559ED-9296-4FF4-9BC8-DA20F0D410AF}" type="parTrans" cxnId="{CCD1859D-19CC-48DB-859E-2D5073251128}">
      <dgm:prSet/>
      <dgm:spPr/>
      <dgm:t>
        <a:bodyPr/>
        <a:lstStyle/>
        <a:p>
          <a:endParaRPr lang="zh-CN" altLang="en-US"/>
        </a:p>
      </dgm:t>
    </dgm:pt>
    <dgm:pt modelId="{703C9CD8-CDA2-4058-98AB-E228655C424C}" type="sibTrans" cxnId="{CCD1859D-19CC-48DB-859E-2D5073251128}">
      <dgm:prSet/>
      <dgm:spPr/>
      <dgm:t>
        <a:bodyPr/>
        <a:lstStyle/>
        <a:p>
          <a:endParaRPr lang="zh-CN" altLang="en-US"/>
        </a:p>
      </dgm:t>
    </dgm:pt>
    <dgm:pt modelId="{FCFB9666-5A20-4681-BDCE-1D7D788EDAE9}" type="pres">
      <dgm:prSet presAssocID="{1A6101A8-DF91-4778-90B0-7A5F3F1F68C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6A7ABD7E-2B23-44A5-A0F4-D905E91CD8DF}" type="pres">
      <dgm:prSet presAssocID="{7FDF9A70-0818-4095-BF10-0EEC10E34C6B}" presName="linNode" presStyleCnt="0"/>
      <dgm:spPr/>
    </dgm:pt>
    <dgm:pt modelId="{8BAEE1AB-3D14-4587-9365-A98CBF3A8538}" type="pres">
      <dgm:prSet presAssocID="{7FDF9A70-0818-4095-BF10-0EEC10E34C6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E047E2D-21B0-4ADB-B997-DD285F2DFF82}" type="pres">
      <dgm:prSet presAssocID="{7FDF9A70-0818-4095-BF10-0EEC10E34C6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CE4BE5-DDD7-48A7-A13D-BCF890AE5423}" type="pres">
      <dgm:prSet presAssocID="{5A6DB02D-0C7D-4DF8-89C5-AA09BF94289C}" presName="spacing" presStyleCnt="0"/>
      <dgm:spPr/>
    </dgm:pt>
    <dgm:pt modelId="{6B58B9D1-72D8-4254-BA64-87492CDB6EAD}" type="pres">
      <dgm:prSet presAssocID="{6DBF9CA6-6474-4DCB-9B4B-F1251CAF3B03}" presName="linNode" presStyleCnt="0"/>
      <dgm:spPr/>
    </dgm:pt>
    <dgm:pt modelId="{FB1D3674-EF1F-4120-A26E-F7CE94DD6B19}" type="pres">
      <dgm:prSet presAssocID="{6DBF9CA6-6474-4DCB-9B4B-F1251CAF3B0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7EB9FC-2441-4295-B2B2-E98CEE52D654}" type="pres">
      <dgm:prSet presAssocID="{6DBF9CA6-6474-4DCB-9B4B-F1251CAF3B0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FD01D15-61C1-45C9-ADD4-95F1D444E3F1}" srcId="{1A6101A8-DF91-4778-90B0-7A5F3F1F68C9}" destId="{7FDF9A70-0818-4095-BF10-0EEC10E34C6B}" srcOrd="0" destOrd="0" parTransId="{4BFCB9CA-956B-4815-B6CD-26F98111CA95}" sibTransId="{5A6DB02D-0C7D-4DF8-89C5-AA09BF94289C}"/>
    <dgm:cxn modelId="{8579DC30-9411-478E-B95B-D71E2C035DC2}" type="presOf" srcId="{7FDF9A70-0818-4095-BF10-0EEC10E34C6B}" destId="{8BAEE1AB-3D14-4587-9365-A98CBF3A8538}" srcOrd="0" destOrd="0" presId="urn:microsoft.com/office/officeart/2005/8/layout/vList6"/>
    <dgm:cxn modelId="{644C1E34-35F6-4449-8943-FC902FEC6D4A}" type="presOf" srcId="{BFB529B3-5E57-4E11-8295-E0F4B4E87453}" destId="{3C7EB9FC-2441-4295-B2B2-E98CEE52D654}" srcOrd="0" destOrd="0" presId="urn:microsoft.com/office/officeart/2005/8/layout/vList6"/>
    <dgm:cxn modelId="{3A41D758-9BFB-4742-BAEA-A99D32D16F64}" type="presOf" srcId="{1A6101A8-DF91-4778-90B0-7A5F3F1F68C9}" destId="{FCFB9666-5A20-4681-BDCE-1D7D788EDAE9}" srcOrd="0" destOrd="0" presId="urn:microsoft.com/office/officeart/2005/8/layout/vList6"/>
    <dgm:cxn modelId="{CCD1859D-19CC-48DB-859E-2D5073251128}" srcId="{6DBF9CA6-6474-4DCB-9B4B-F1251CAF3B03}" destId="{BFB529B3-5E57-4E11-8295-E0F4B4E87453}" srcOrd="0" destOrd="0" parTransId="{BFF559ED-9296-4FF4-9BC8-DA20F0D410AF}" sibTransId="{703C9CD8-CDA2-4058-98AB-E228655C424C}"/>
    <dgm:cxn modelId="{FB12D9C6-6D75-4B90-A3AB-6C067FC5A46B}" srcId="{1A6101A8-DF91-4778-90B0-7A5F3F1F68C9}" destId="{6DBF9CA6-6474-4DCB-9B4B-F1251CAF3B03}" srcOrd="1" destOrd="0" parTransId="{2F2D07C8-6D3D-40CF-AEA8-3DDF632DF9A3}" sibTransId="{DC89812F-7A22-4CA4-AC1D-F6941FE8AAB0}"/>
    <dgm:cxn modelId="{B2D8C638-FC5D-40FB-BF93-5256FF454348}" type="presOf" srcId="{6DBF9CA6-6474-4DCB-9B4B-F1251CAF3B03}" destId="{FB1D3674-EF1F-4120-A26E-F7CE94DD6B19}" srcOrd="0" destOrd="0" presId="urn:microsoft.com/office/officeart/2005/8/layout/vList6"/>
    <dgm:cxn modelId="{B0501770-8AA0-4B70-B450-E0634A3AB963}" type="presOf" srcId="{FDCF9796-5348-416C-A070-F6D593E97E69}" destId="{EE047E2D-21B0-4ADB-B997-DD285F2DFF82}" srcOrd="0" destOrd="0" presId="urn:microsoft.com/office/officeart/2005/8/layout/vList6"/>
    <dgm:cxn modelId="{1968AD92-63AA-4FC7-997F-3369B872FE60}" srcId="{7FDF9A70-0818-4095-BF10-0EEC10E34C6B}" destId="{FDCF9796-5348-416C-A070-F6D593E97E69}" srcOrd="0" destOrd="0" parTransId="{6A185C26-09D9-4BDE-BF06-E326C015D518}" sibTransId="{7685AF11-C91E-4952-A7BD-0AA865DA9C75}"/>
    <dgm:cxn modelId="{13A2A889-FEAD-4BB7-AFD2-38178D1DCB4C}" type="presParOf" srcId="{FCFB9666-5A20-4681-BDCE-1D7D788EDAE9}" destId="{6A7ABD7E-2B23-44A5-A0F4-D905E91CD8DF}" srcOrd="0" destOrd="0" presId="urn:microsoft.com/office/officeart/2005/8/layout/vList6"/>
    <dgm:cxn modelId="{09C13E8D-D53C-4425-9DE0-2B95E4EE4D77}" type="presParOf" srcId="{6A7ABD7E-2B23-44A5-A0F4-D905E91CD8DF}" destId="{8BAEE1AB-3D14-4587-9365-A98CBF3A8538}" srcOrd="0" destOrd="0" presId="urn:microsoft.com/office/officeart/2005/8/layout/vList6"/>
    <dgm:cxn modelId="{2AC4A63F-C8A3-43B9-B4E6-603BB912ABD0}" type="presParOf" srcId="{6A7ABD7E-2B23-44A5-A0F4-D905E91CD8DF}" destId="{EE047E2D-21B0-4ADB-B997-DD285F2DFF82}" srcOrd="1" destOrd="0" presId="urn:microsoft.com/office/officeart/2005/8/layout/vList6"/>
    <dgm:cxn modelId="{B8087F91-9C47-4EEE-913D-4F59DD919005}" type="presParOf" srcId="{FCFB9666-5A20-4681-BDCE-1D7D788EDAE9}" destId="{D3CE4BE5-DDD7-48A7-A13D-BCF890AE5423}" srcOrd="1" destOrd="0" presId="urn:microsoft.com/office/officeart/2005/8/layout/vList6"/>
    <dgm:cxn modelId="{1B91F480-56CE-46C8-ABFB-7D531A7656DD}" type="presParOf" srcId="{FCFB9666-5A20-4681-BDCE-1D7D788EDAE9}" destId="{6B58B9D1-72D8-4254-BA64-87492CDB6EAD}" srcOrd="2" destOrd="0" presId="urn:microsoft.com/office/officeart/2005/8/layout/vList6"/>
    <dgm:cxn modelId="{AA7D71E2-B93B-4D2C-A1F3-2EC3B90DB8C0}" type="presParOf" srcId="{6B58B9D1-72D8-4254-BA64-87492CDB6EAD}" destId="{FB1D3674-EF1F-4120-A26E-F7CE94DD6B19}" srcOrd="0" destOrd="0" presId="urn:microsoft.com/office/officeart/2005/8/layout/vList6"/>
    <dgm:cxn modelId="{674B0D65-C1B2-4D36-9BC9-6313BAC3AB16}" type="presParOf" srcId="{6B58B9D1-72D8-4254-BA64-87492CDB6EAD}" destId="{3C7EB9FC-2441-4295-B2B2-E98CEE52D654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246C64-D511-46A6-B0C3-4D869A267CAC}" type="datetimeFigureOut">
              <a:rPr lang="zh-CN" altLang="en-US" smtClean="0"/>
              <a:pPr/>
              <a:t>2017-05-31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E390B9-CABC-4368-B861-DC1C223ECCE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857232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 smtClean="0">
                <a:latin typeface="新宋体" pitchFamily="49" charset="-122"/>
                <a:ea typeface="新宋体" pitchFamily="49" charset="-122"/>
              </a:rPr>
              <a:t>校内经费转账</a:t>
            </a:r>
            <a:endParaRPr lang="zh-CN" altLang="en-US" sz="3600" b="1" dirty="0"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15140" y="2786058"/>
            <a:ext cx="2286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收款单须课题负责人签字，大学生课题需指导老师签字。</a:t>
            </a:r>
            <a:endParaRPr lang="zh-CN" altLang="en-US" sz="2400" dirty="0"/>
          </a:p>
        </p:txBody>
      </p:sp>
      <p:graphicFrame>
        <p:nvGraphicFramePr>
          <p:cNvPr id="7" name="图示 6"/>
          <p:cNvGraphicFramePr/>
          <p:nvPr/>
        </p:nvGraphicFramePr>
        <p:xfrm>
          <a:off x="500034" y="2571744"/>
          <a:ext cx="6286544" cy="213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版面费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7242"/>
            <a:ext cx="9144000" cy="57407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14546" y="214290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新宋体" pitchFamily="49" charset="-122"/>
                <a:ea typeface="新宋体" pitchFamily="49" charset="-122"/>
              </a:rPr>
              <a:t>校内经费转账（版面费）</a:t>
            </a:r>
            <a:endParaRPr lang="zh-CN" altLang="en-US" sz="3200" b="1" dirty="0"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215074" y="3643314"/>
            <a:ext cx="2500330" cy="214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500562" y="3857628"/>
            <a:ext cx="714380" cy="21431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143240" y="428625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选择业务大类：校内经费转账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43570" y="1428736"/>
            <a:ext cx="3143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</a:rPr>
              <a:t>除“公务卡”之外，可以任意选择支付方式，对于校内经费转账没有差别。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 rot="5400000" flipH="1" flipV="1">
            <a:off x="6786578" y="3071810"/>
            <a:ext cx="100013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631844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>
                <a:latin typeface="新宋体" pitchFamily="49" charset="-122"/>
                <a:ea typeface="新宋体" pitchFamily="49" charset="-122"/>
              </a:rPr>
              <a:t>校内经费转账（版面费）</a:t>
            </a:r>
            <a:endParaRPr lang="zh-CN" altLang="en-US" sz="3200" b="1" dirty="0">
              <a:latin typeface="新宋体" pitchFamily="49" charset="-122"/>
              <a:ea typeface="新宋体" pitchFamily="49" charset="-122"/>
            </a:endParaRPr>
          </a:p>
        </p:txBody>
      </p:sp>
      <p:pic>
        <p:nvPicPr>
          <p:cNvPr id="4" name="图片 3" descr="版面费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2648"/>
            <a:ext cx="9144000" cy="5745352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143240" y="2857496"/>
            <a:ext cx="5643602" cy="642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28794" y="4357694"/>
            <a:ext cx="6000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/>
              <a:t>费用项：教学、科研版面费（支出）</a:t>
            </a:r>
            <a:endParaRPr lang="en-US" altLang="zh-CN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/>
              <a:t>转入项目号：期刊中心内转</a:t>
            </a:r>
            <a:endParaRPr lang="zh-CN" altLang="en-US" sz="2800" dirty="0"/>
          </a:p>
        </p:txBody>
      </p:sp>
      <p:cxnSp>
        <p:nvCxnSpPr>
          <p:cNvPr id="8" name="直接箭头连接符 7"/>
          <p:cNvCxnSpPr/>
          <p:nvPr/>
        </p:nvCxnSpPr>
        <p:spPr>
          <a:xfrm rot="5400000">
            <a:off x="2536017" y="3679033"/>
            <a:ext cx="785818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703282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>
                <a:latin typeface="新宋体" pitchFamily="49" charset="-122"/>
                <a:ea typeface="新宋体" pitchFamily="49" charset="-122"/>
              </a:rPr>
              <a:t>校内经费转账（检索费、查新费）</a:t>
            </a:r>
            <a:endParaRPr lang="zh-CN" altLang="en-US" sz="3200" b="1" dirty="0">
              <a:latin typeface="新宋体" pitchFamily="49" charset="-122"/>
              <a:ea typeface="新宋体" pitchFamily="49" charset="-122"/>
            </a:endParaRPr>
          </a:p>
        </p:txBody>
      </p:sp>
      <p:pic>
        <p:nvPicPr>
          <p:cNvPr id="4" name="图片 3" descr="查新费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2477"/>
            <a:ext cx="9144000" cy="5745523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071802" y="2928934"/>
            <a:ext cx="5715040" cy="5715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071670" y="4500570"/>
            <a:ext cx="62865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/>
              <a:t>费用项：教学、科研检索费（支出）</a:t>
            </a:r>
            <a:endParaRPr lang="en-US" altLang="zh-CN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/>
              <a:t>转入项目号：图书馆内转</a:t>
            </a:r>
            <a:endParaRPr lang="zh-CN" altLang="en-US" sz="2800" dirty="0"/>
          </a:p>
        </p:txBody>
      </p:sp>
      <p:cxnSp>
        <p:nvCxnSpPr>
          <p:cNvPr id="8" name="直接箭头连接符 7"/>
          <p:cNvCxnSpPr/>
          <p:nvPr/>
        </p:nvCxnSpPr>
        <p:spPr>
          <a:xfrm rot="5400000">
            <a:off x="2536017" y="3750471"/>
            <a:ext cx="857256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138</Words>
  <Application>Microsoft Office PowerPoint</Application>
  <PresentationFormat>全屏显示(4:3)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跋涉</vt:lpstr>
      <vt:lpstr>校内经费转账</vt:lpstr>
      <vt:lpstr>幻灯片 2</vt:lpstr>
      <vt:lpstr>校内经费转账（版面费）</vt:lpstr>
      <vt:lpstr>校内经费转账（检索费、查新费）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14</cp:revision>
  <dcterms:created xsi:type="dcterms:W3CDTF">2017-05-31T02:55:58Z</dcterms:created>
  <dcterms:modified xsi:type="dcterms:W3CDTF">2017-05-31T07:59:58Z</dcterms:modified>
</cp:coreProperties>
</file>